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660C66-4634-80A8-C2D3-973AA5F62F60}" name="anıl sürmeli" initials="as" userId="de4ebee0db4bf9a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F31506-46B2-4627-A6EB-DF08CF47BC98}" v="3" dt="2023-11-11T17:13:20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16:27:49.1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1324 80 24575,'0'2'0,"1"1"0,0 0 0,0-1 0,0 1 0,0-1 0,0 1 0,0-1 0,1 0 0,-1 1 0,1-1 0,0 0 0,-1 0 0,1 0 0,4 3 0,31 24 0,-23-23 0,0 0 0,1 0 0,-1-2 0,1 1 0,0-2 0,0 0 0,0-1 0,22 1 0,-19-2 0,22 5 0,42 11 0,24 4 0,-28-6 0,-55-9 0,0-1 0,42 2 0,247-8 0,-353 1 0,0-3 0,-62-10 0,-54-15 0,115 23 0,-1 1 0,-49 1 0,-59-4 0,-191-50-1386,307 52 1261,-1 1 0,-62 2 0,59 2 51,1-1 0,-41-7 0,-168-25 74,33 7 0,163 21 0,-60 3 0,-8-1 0,17-13 438,50 7 17,51 9-432,-3-1 83,-1 1 1,1-1 0,0 0 0,-1 0-1,1 0 1,0-1 0,-1 1 0,1-1-1,-7-5 1,11 7-107,1-1 0,0 1 0,-1-1 0,1 1 0,-1-1 0,1 1 0,0 0 0,-1-1 0,1 1 0,0-1 0,-1 1 0,1 0 0,0 0 0,-1-1 0,1 1 0,0 0 0,0 0 0,-1 0 0,1 0 0,0 0 0,0 0 0,0 0 0,22-3 0,384 1-1327,-206 4 513,1392-2-5507,-824 0 12480,-1939 0-3856,1154 1-2303,-1 1 0,1 0 0,-19 6 0,-37 5 0,55-12-227,0 1-1,1 1 1,-1 0-1,1 1 1,-27 11-1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16:27:51.2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27 24575,'21'2'0,"0"0"0,-1 2 0,0 0 0,29 10 0,-26-7 0,1-1 0,43 5 0,67-6-599,-68-4-100,79 11 1,96 15 31,157 8-1991,-151-19 1687,-129-7 971,137-8 0,18 0 0,-151 11 0,29 1 0,-13 0 0,-13-1 0,7 2-54,-83-7 21,54 0-1,1918-6 3627,-918-3-2153,-1084 1-1459,0-1 0,0 0 0,18-6 0,-17 3 319,0 1-1,28-1 0,-23 3-188,-1-1 1,1-1 0,-1-1 0,29-11-1,-9-4-111,-37 16 0,0 0 0,1 0 0,-1 1 0,1 0 0,0 1 0,13-3 0,15 1 0,-28 4 0,-1 0 0,0-1 0,1 0 0,-1 0 0,0 0 0,0-1 0,0-1 0,0 1 0,-1-1 0,1 0 0,6-4 0,-4 2 0,-1 1 0,1 0 0,0 1 0,-1 0 0,2 1 0,-1 0 0,0 0 0,0 1 0,16-1 0,41-7 0,-45 4 0,1 2 0,39-2 0,-39 4 0,-1-1 0,40-8 0,-20 2 0,1 2 0,0 2 0,0 2 0,70 5 0,-17-1 0,2212-2 0,-3855 0-164,1513-2-133,-56-9-1,53 5 143,-42-1 1,-682 5 154,368 4 0,-327-2-2827,559-13 2213,-4 0 429,-1128 14 4879,1274 0-4694,1 1 0,-35 8 0,33-6 0,0 0 0,-25 1 0,-14-5 0,40-2 0,0 2 0,-1 1 0,1 0 0,-36 9 0,16-3 0,-1-1 0,0-1 0,1-3 0,-78-5 0,24 1 0,21 1 0,-86 3 0,89 10 0,51-7 0,-1-2 0,-27 2 0,10-4 0,8-1 0,0 2 0,0 0 0,-39 9 0,1-1-1365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18:22:07.866"/>
    </inkml:context>
    <inkml:brush xml:id="br0">
      <inkml:brushProperty name="width" value="0.35" units="cm"/>
      <inkml:brushProperty name="height" value="0.35" units="cm"/>
      <inkml:brushProperty name="color" value="#B4C7E7"/>
    </inkml:brush>
  </inkml:definitions>
  <inkml:trace contextRef="#ctx0" brushRef="#br0">10083 1 24575,'-1526'0'0,"1504"1"0,1 1 0,-38 9 0,37-6 0,-2-1 0,-25 2 0,-207-6 0,116-1 0,119 2 0,-1 1 0,-36 9 0,35-6 0,0-1 0,-27 2 0,-94 8 0,90-7 0,-59 0 0,-1411-8 0,1496-1 0,0 0 0,-33-8 0,31 4 0,-49-3 0,-497 8 0,277 3 0,190 0 0,-120-5 0,161-10 0,51 8 0,-1 2 0,-21-3 0,-322 4 0,186 4 0,-3437-2 0,3588 1 0,0 2 0,-43 10 0,13-2 0,27-2 0,20-2 0,19 0 0,15-3 0,1 0 0,-1-2 0,1-1 0,44-4 0,-3 0 0,631 3-2047,-664 2 1833,60 10 0,-59-6 63,58 3 0,1923-8 2097,-936-3-1115,18 2-831,-1078 1 0,-1 1 0,37 9 0,-35-6 0,0-1 0,27 2 0,508-5 0,-269-3 0,1630 2-1365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BFE4F8-9DA4-A939-BF34-8BACB8CA8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CB32D8-DC90-5495-A08D-72FEE9097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0698B8-5487-66C8-6C50-8C8821BB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B7943F-5411-5246-9EC3-56F5EBEC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4321590-095B-5BC7-920C-0910C7A1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37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2B7CF1-9104-BC2D-9BE5-82A26E6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092D1F-1FD2-2949-4A28-736F11746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D1BAB8-A501-D05B-BD76-28821388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C68A41-AD6A-BBEE-0A95-2416F99C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263D34D-584E-1AC4-49F2-9F009EF6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300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D3B67D4-7F77-6FA5-847C-62E2B2676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39E075C-DCBA-9FF9-D8EF-B1374668C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8D19ABF-CB6C-DD3D-2EF5-C5B034EF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89633A-6622-8F49-4446-8C9BA07E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5E611F1-B9FB-BD58-98BB-5E841D3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839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9F3C8D-A72F-3FC1-1E0D-6CF52C4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C860A8-14E2-62D2-DF36-18376F4ED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32DED2A-BD19-5E7F-3C3D-767A169D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376F6D1-42A9-4AE8-BA8F-BC5566B9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D2A622F-F20F-D33A-59B7-2031BA8B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582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F19978-E297-62E1-4022-3BDE6E52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44B556-0BA9-8D53-FBAE-106B7C9D9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7098BF4-47DF-4780-308E-A5BDD2C2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277D03-D208-C0F7-B04B-B4D89121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348383A-15B3-45AC-55ED-8D432BDD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2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B0CF68-F089-BE48-0781-7BC66617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266C24-1395-8E20-8D5A-A455D25CB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DA74527-8C43-6BF9-CA6C-83E59FDAA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9B519B-055F-D7B3-B36A-C4E80F06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5645DF8-42B4-DB5D-FFE7-E4673A69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1411EDA-E0CE-6565-3CE6-2E13440B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090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4318B5-B275-74EC-3341-23E1A8C75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45D72FC-8447-DD0E-F328-F50CA785B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3B79716-BBF3-5202-2E63-04F4F5D5F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7F98F3A-8F9F-C0B7-4489-5B4D3AA7E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9092744-5FF6-DE8F-7CBF-13219F03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3F4170A-728C-78EC-769F-4FDD82C0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7B33B50-BF75-CB7F-E8F6-7E8A9113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950916E-4F75-8620-E7CA-E081F20C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600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95E0D2-64A3-AB2F-5936-7F38ABF4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FD6D066-6683-96A0-774F-08350450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FE6367A-D8E6-313D-810F-0C611416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72CA55C-1338-39F4-A10E-4309DE91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924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EC82073-7AAF-CB66-08A9-CFB2FE22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5368389-65BC-32A3-571D-DFC1754D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5DFA05-CEC2-43F2-29A3-F63DBC8B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172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D92297-125D-5755-1F51-ED8A31B7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14115C-EB46-41E9-42A8-CFB79C65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62F2BE8-F5DD-2618-69AC-35924882D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58BA7AC-C1EB-F11D-0AAE-DF4EED29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DBE6253-155E-1D9E-0AB0-D99E4D76A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CB2EDDE-BA47-0289-3F17-52472E61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016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9FE3B8-6510-916E-C702-F19CAD45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D891B1-60A1-0834-9AED-F017B85C3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D86DCFD-DF87-61F1-A748-50CCFF3FE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1638E09-C5FA-FD88-4460-37457B4E6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95CE907-44B9-2325-8B35-5BD5BC97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CD5BA60-2CAE-6DBA-6F81-01793C7A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939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A55F1FE-020E-4F40-E393-A0CCFCF6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7A3AB87-1E44-F5C3-1C7E-B3BB1D41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38AF85C-053D-F500-1A67-AC7F02F80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D9DF5-CD25-4C15-AD5A-271F6B34CDE8}" type="datetimeFigureOut">
              <a:rPr lang="tr-TR" smtClean="0"/>
              <a:t>12.11.2023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BE94781-8ADE-52E4-B7B6-A0BE35721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BB0A981-A543-6E1C-03DD-1E1B5746C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3E8AA-50F5-456E-AA7F-84660FF65E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022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bina, ticari bina, yüksek apartman bloğu, gökyüzü içeren bir resim&#10;&#10;Açıklama otomatik olarak oluşturuldu">
            <a:extLst>
              <a:ext uri="{FF2B5EF4-FFF2-40B4-BE49-F238E27FC236}">
                <a16:creationId xmlns:a16="http://schemas.microsoft.com/office/drawing/2014/main" id="{32323A78-4379-5F73-DB31-42EA18A13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43887" y="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BD93E5D-B952-869E-9760-CD1EB7221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30" y="10652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tr-TR" sz="5200" dirty="0">
                <a:latin typeface="Baskerville Old Face" panose="02020602080505020303" pitchFamily="18" charset="0"/>
              </a:rPr>
              <a:t>Akıllı Şehir Sistemleri ve Dijital Kentler</a:t>
            </a:r>
            <a:endParaRPr lang="tr-TR" sz="52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EAD81D5-287F-F625-2330-A3F177277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954" y="4448259"/>
            <a:ext cx="3973386" cy="1485319"/>
          </a:xfrm>
          <a:noFill/>
        </p:spPr>
        <p:txBody>
          <a:bodyPr>
            <a:normAutofit fontScale="92500" lnSpcReduction="20000"/>
          </a:bodyPr>
          <a:lstStyle/>
          <a:p>
            <a:pPr algn="l"/>
            <a:r>
              <a:rPr lang="tr-TR" sz="3000" b="1" dirty="0"/>
              <a:t>Anıl Sürmeli </a:t>
            </a:r>
          </a:p>
          <a:p>
            <a:pPr algn="l"/>
            <a:r>
              <a:rPr lang="tr-TR" dirty="0"/>
              <a:t>Bursa </a:t>
            </a:r>
            <a:r>
              <a:rPr lang="tr-TR" dirty="0">
                <a:latin typeface="+mj-lt"/>
              </a:rPr>
              <a:t>Teknik</a:t>
            </a:r>
            <a:r>
              <a:rPr lang="tr-TR" dirty="0"/>
              <a:t> Üniversitesi</a:t>
            </a:r>
          </a:p>
          <a:p>
            <a:pPr algn="l"/>
            <a:r>
              <a:rPr lang="tr-TR" dirty="0"/>
              <a:t>Mühendislik Fakültesi </a:t>
            </a:r>
          </a:p>
          <a:p>
            <a:pPr algn="l"/>
            <a:r>
              <a:rPr lang="tr-TR" dirty="0"/>
              <a:t>Bilgisayar Mühendisliği</a:t>
            </a:r>
          </a:p>
          <a:p>
            <a:pPr algn="l"/>
            <a:endParaRPr lang="tr-TR" dirty="0"/>
          </a:p>
        </p:txBody>
      </p:sp>
      <p:pic>
        <p:nvPicPr>
          <p:cNvPr id="6" name="Resim 5" descr="grafik, yazı tipi, metin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D62A8811-F21F-2B04-A945-A65ACBA83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" y="5970948"/>
            <a:ext cx="1192637" cy="8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uzay, boşluk, mekan, dış mekan, dış uzay, Dünya, evren, kainat içeren bir resim&#10;&#10;Açıklama otomatik olarak oluşturuldu">
            <a:extLst>
              <a:ext uri="{FF2B5EF4-FFF2-40B4-BE49-F238E27FC236}">
                <a16:creationId xmlns:a16="http://schemas.microsoft.com/office/drawing/2014/main" id="{EC95816A-A14F-C73F-325A-61F681CBC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3" t="9091" r="4402"/>
          <a:stretch/>
        </p:blipFill>
        <p:spPr>
          <a:xfrm>
            <a:off x="-436733" y="10"/>
            <a:ext cx="866849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Mürekkep 14">
                <a:extLst>
                  <a:ext uri="{FF2B5EF4-FFF2-40B4-BE49-F238E27FC236}">
                    <a16:creationId xmlns:a16="http://schemas.microsoft.com/office/drawing/2014/main" id="{C53B8064-99F8-A36E-B285-D223BA8D5842}"/>
                  </a:ext>
                </a:extLst>
              </p14:cNvPr>
              <p14:cNvContentPartPr/>
              <p14:nvPr/>
            </p14:nvContentPartPr>
            <p14:xfrm>
              <a:off x="8294488" y="857630"/>
              <a:ext cx="1083600" cy="95040"/>
            </p14:xfrm>
          </p:contentPart>
        </mc:Choice>
        <mc:Fallback xmlns="">
          <p:pic>
            <p:nvPicPr>
              <p:cNvPr id="15" name="Mürekkep 14">
                <a:extLst>
                  <a:ext uri="{FF2B5EF4-FFF2-40B4-BE49-F238E27FC236}">
                    <a16:creationId xmlns:a16="http://schemas.microsoft.com/office/drawing/2014/main" id="{C53B8064-99F8-A36E-B285-D223BA8D58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1848" y="794630"/>
                <a:ext cx="1209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Mürekkep 16">
                <a:extLst>
                  <a:ext uri="{FF2B5EF4-FFF2-40B4-BE49-F238E27FC236}">
                    <a16:creationId xmlns:a16="http://schemas.microsoft.com/office/drawing/2014/main" id="{EF6ED884-439C-C1AC-C67F-B4C82A6328E6}"/>
                  </a:ext>
                </a:extLst>
              </p14:cNvPr>
              <p14:cNvContentPartPr/>
              <p14:nvPr/>
            </p14:nvContentPartPr>
            <p14:xfrm>
              <a:off x="8397448" y="2425430"/>
              <a:ext cx="3490920" cy="94680"/>
            </p14:xfrm>
          </p:contentPart>
        </mc:Choice>
        <mc:Fallback xmlns="">
          <p:pic>
            <p:nvPicPr>
              <p:cNvPr id="17" name="Mürekkep 16">
                <a:extLst>
                  <a:ext uri="{FF2B5EF4-FFF2-40B4-BE49-F238E27FC236}">
                    <a16:creationId xmlns:a16="http://schemas.microsoft.com/office/drawing/2014/main" id="{EF6ED884-439C-C1AC-C67F-B4C82A6328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4448" y="2362790"/>
                <a:ext cx="3616560" cy="220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B9F72E-0435-7798-EAC4-0320C63E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57" y="916686"/>
            <a:ext cx="6944587" cy="5736040"/>
          </a:xfrm>
        </p:spPr>
        <p:txBody>
          <a:bodyPr anchor="t">
            <a:normAutofit/>
          </a:bodyPr>
          <a:lstStyle/>
          <a:p>
            <a:pPr marR="228600" rtl="0">
              <a:spcBef>
                <a:spcPts val="0"/>
              </a:spcBef>
              <a:spcAft>
                <a:spcPts val="1800"/>
              </a:spcAft>
            </a:pPr>
            <a:r>
              <a:rPr lang="tr-TR" sz="2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Baskerville Old Face" panose="02020602080505020303" pitchFamily="18" charset="0"/>
              </a:rPr>
              <a:t>Akıllı şehirler, teknolojiyi kullanarak vatandaşların yaşam kalitesini ve şehirlerin sürdürülebilirliğini iyileştirmeyi amaçlayan şehirlerdir. </a:t>
            </a:r>
            <a:endParaRPr lang="tr-TR" sz="2600" b="0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Baskerville Old Face" panose="02020602080505020303" pitchFamily="18" charset="0"/>
            </a:endParaRPr>
          </a:p>
          <a:p>
            <a:pPr marR="228600" rtl="0">
              <a:spcBef>
                <a:spcPts val="0"/>
              </a:spcBef>
              <a:spcAft>
                <a:spcPts val="1800"/>
              </a:spcAft>
            </a:pPr>
            <a:endParaRPr lang="tr-TR" sz="2600" b="0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Baskerville Old Face" panose="02020602080505020303" pitchFamily="18" charset="0"/>
            </a:endParaRPr>
          </a:p>
          <a:p>
            <a:pPr marR="228600" rtl="0">
              <a:spcBef>
                <a:spcPts val="0"/>
              </a:spcBef>
              <a:spcAft>
                <a:spcPts val="1800"/>
              </a:spcAft>
            </a:pPr>
            <a:r>
              <a:rPr lang="tr-TR" sz="26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Baskerville Old Face" panose="02020602080505020303" pitchFamily="18" charset="0"/>
              </a:rPr>
              <a:t>Akıllı şehir sistemleri, şehirdeki farklı altyapıları ve hizmetleri birbirine bağlayan ve veri toplayan, analiz eden ve kullanan sistemlerdir. Bu sistemler, şehirlerin daha verimli ve etkili bir şekilde yönetilmesine yardımcı olur</a:t>
            </a:r>
            <a:r>
              <a:rPr lang="tr-TR" sz="24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Baskerville Old Face" panose="02020602080505020303" pitchFamily="18" charset="0"/>
              </a:rPr>
              <a:t>.</a:t>
            </a:r>
            <a:endParaRPr lang="tr-TR" sz="2400" b="0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Baskerville Old Face" panose="02020602080505020303" pitchFamily="18" charset="0"/>
            </a:endParaRPr>
          </a:p>
          <a:p>
            <a:br>
              <a:rPr lang="tr-TR" sz="2400" dirty="0"/>
            </a:br>
            <a:br>
              <a:rPr lang="tr-TR" sz="1200" dirty="0"/>
            </a:b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98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sim 7" descr="gökyüzü, gece, ufuk çizgisi, su içeren bir resim&#10;&#10;Açıklama otomatik olarak oluşturuldu">
            <a:extLst>
              <a:ext uri="{FF2B5EF4-FFF2-40B4-BE49-F238E27FC236}">
                <a16:creationId xmlns:a16="http://schemas.microsoft.com/office/drawing/2014/main" id="{5261DFB2-4194-8591-B84B-3A2A0B72E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5" r="15552" b="-1"/>
          <a:stretch/>
        </p:blipFill>
        <p:spPr>
          <a:xfrm>
            <a:off x="5327727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Mürekkep 11">
                <a:extLst>
                  <a:ext uri="{FF2B5EF4-FFF2-40B4-BE49-F238E27FC236}">
                    <a16:creationId xmlns:a16="http://schemas.microsoft.com/office/drawing/2014/main" id="{031EAE5D-29EC-E75B-D96F-705A9531A221}"/>
                  </a:ext>
                </a:extLst>
              </p14:cNvPr>
              <p14:cNvContentPartPr/>
              <p14:nvPr/>
            </p14:nvContentPartPr>
            <p14:xfrm>
              <a:off x="688400" y="2560240"/>
              <a:ext cx="3630240" cy="51480"/>
            </p14:xfrm>
          </p:contentPart>
        </mc:Choice>
        <mc:Fallback xmlns="">
          <p:pic>
            <p:nvPicPr>
              <p:cNvPr id="12" name="Mürekkep 11">
                <a:extLst>
                  <a:ext uri="{FF2B5EF4-FFF2-40B4-BE49-F238E27FC236}">
                    <a16:creationId xmlns:a16="http://schemas.microsoft.com/office/drawing/2014/main" id="{031EAE5D-29EC-E75B-D96F-705A9531A2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400" y="2497600"/>
                <a:ext cx="3755880" cy="1771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D75C31-15CF-F11E-1601-4B713B6A1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3520"/>
            <a:ext cx="5608320" cy="6319520"/>
          </a:xfrm>
        </p:spPr>
        <p:txBody>
          <a:bodyPr>
            <a:normAutofit fontScale="85000" lnSpcReduction="10000"/>
          </a:bodyPr>
          <a:lstStyle/>
          <a:p>
            <a:pPr marR="228600" rtl="0">
              <a:spcBef>
                <a:spcPts val="0"/>
              </a:spcBef>
              <a:spcAft>
                <a:spcPts val="1800"/>
              </a:spcAft>
            </a:pPr>
            <a:endParaRPr lang="tr-TR" sz="2400" b="0" i="0" u="none" strike="noStrike" dirty="0">
              <a:effectLst/>
              <a:latin typeface="Baskerville Old Face" panose="02020602080505020303" pitchFamily="18" charset="0"/>
            </a:endParaRPr>
          </a:p>
          <a:p>
            <a:pPr marR="228600" rtl="0">
              <a:spcBef>
                <a:spcPts val="0"/>
              </a:spcBef>
              <a:spcAft>
                <a:spcPts val="1800"/>
              </a:spcAft>
            </a:pPr>
            <a:r>
              <a:rPr lang="tr-TR" sz="2400" b="0" i="0" u="none" strike="noStrike" dirty="0">
                <a:effectLst/>
                <a:latin typeface="Baskerville Old Face" panose="02020602080505020303" pitchFamily="18" charset="0"/>
              </a:rPr>
              <a:t>Akıllı şehir sistemleri, farklı amaçlara ve uygulama alanlarına göre farklı türlere ayrılabilir. Bazı yaygın akıllı şehir sistemleri şunlardır:</a:t>
            </a:r>
          </a:p>
          <a:p>
            <a:pPr marR="228600" rtl="0">
              <a:spcBef>
                <a:spcPts val="0"/>
              </a:spcBef>
              <a:spcAft>
                <a:spcPts val="1800"/>
              </a:spcAft>
            </a:pPr>
            <a:endParaRPr lang="tr-TR" sz="2400" b="1" dirty="0">
              <a:effectLst/>
              <a:latin typeface="Baskerville Old Face" panose="02020602080505020303" pitchFamily="18" charset="0"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200" b="1" i="0" strike="noStrike" dirty="0">
                <a:effectLst/>
                <a:latin typeface="Baskerville Old Face" panose="02020602080505020303" pitchFamily="18" charset="0"/>
              </a:rPr>
              <a:t>Akıllı ulaşım sistemleri: </a:t>
            </a:r>
            <a:r>
              <a:rPr lang="tr-TR" sz="2200" b="0" i="0" u="none" strike="noStrike" dirty="0">
                <a:effectLst/>
                <a:latin typeface="Baskerville Old Face" panose="02020602080505020303" pitchFamily="18" charset="0"/>
              </a:rPr>
              <a:t>Trafik akışını yönetmeye, toplu taşımayı iyileştirmeye ve araç paylaşımı gibi yeni ulaşım seçenekleri sunmaya yardımcı olur.</a:t>
            </a: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200" b="0" i="0" u="none" strike="noStrike" dirty="0">
              <a:effectLst/>
              <a:latin typeface="Baskerville Old Face" panose="02020602080505020303" pitchFamily="18" charset="0"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200" b="1" i="0" strike="noStrike" dirty="0">
                <a:effectLst/>
                <a:latin typeface="Baskerville Old Face" panose="02020602080505020303" pitchFamily="18" charset="0"/>
              </a:rPr>
              <a:t>Akıllı enerji sistemleri</a:t>
            </a:r>
            <a:r>
              <a:rPr lang="tr-TR" sz="2200" b="0" i="0" strike="noStrike" dirty="0">
                <a:effectLst/>
                <a:latin typeface="Baskerville Old Face" panose="02020602080505020303" pitchFamily="18" charset="0"/>
              </a:rPr>
              <a:t>: </a:t>
            </a:r>
            <a:r>
              <a:rPr lang="tr-TR" sz="2200" b="0" i="0" u="none" strike="noStrike" dirty="0">
                <a:effectLst/>
                <a:latin typeface="Baskerville Old Face" panose="02020602080505020303" pitchFamily="18" charset="0"/>
              </a:rPr>
              <a:t>Enerji tüketimini izlemeye, enerji verimliliğini arttırmaya ve yenilenebilir enerji kaynaklarını kullanmaya yardımcı olur.</a:t>
            </a: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200" b="0" i="0" u="none" strike="noStrike" dirty="0">
              <a:effectLst/>
              <a:latin typeface="Baskerville Old Face" panose="02020602080505020303" pitchFamily="18" charset="0"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200" b="0" i="0" u="none" strike="noStrike" dirty="0">
              <a:effectLst/>
              <a:latin typeface="Baskerville Old Face" panose="02020602080505020303" pitchFamily="18" charset="0"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200" b="1" i="0" strike="noStrike" dirty="0">
                <a:effectLst/>
                <a:latin typeface="Baskerville Old Face" panose="02020602080505020303" pitchFamily="18" charset="0"/>
              </a:rPr>
              <a:t>Akıllı sağlık hizmetleri </a:t>
            </a:r>
            <a:r>
              <a:rPr lang="tr-TR" sz="2200" b="0" i="0" strike="noStrike" dirty="0">
                <a:effectLst/>
                <a:latin typeface="Baskerville Old Face" panose="02020602080505020303" pitchFamily="18" charset="0"/>
              </a:rPr>
              <a:t>: </a:t>
            </a:r>
            <a:r>
              <a:rPr lang="tr-TR" sz="2200" b="0" i="0" u="none" strike="noStrike" dirty="0">
                <a:effectLst/>
                <a:latin typeface="Baskerville Old Face" panose="02020602080505020303" pitchFamily="18" charset="0"/>
              </a:rPr>
              <a:t>Hastalıkların erken teşhisini ve tedavisini kolaylaştırmaya, vatandaşların sağlık hizmetlerine erişimini iyileştirmeye odaklanır.</a:t>
            </a: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200" b="0" i="0" u="none" strike="noStrike" dirty="0">
              <a:effectLst/>
              <a:latin typeface="Baskerville Old Face" panose="02020602080505020303" pitchFamily="18" charset="0"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200" b="0" i="0" strike="noStrike" dirty="0">
              <a:effectLst/>
              <a:latin typeface="Baskerville Old Face" panose="020206020805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tr-TR" sz="2200" b="1" i="0" strike="noStrike" dirty="0">
                <a:effectLst/>
                <a:latin typeface="Baskerville Old Face" panose="02020602080505020303" pitchFamily="18" charset="0"/>
              </a:rPr>
              <a:t>Akıllı güvenlik şehirleri</a:t>
            </a:r>
            <a:r>
              <a:rPr lang="tr-TR" sz="2200" b="0" i="0" strike="noStrike" dirty="0">
                <a:effectLst/>
                <a:latin typeface="Baskerville Old Face" panose="02020602080505020303" pitchFamily="18" charset="0"/>
              </a:rPr>
              <a:t>: </a:t>
            </a:r>
            <a:r>
              <a:rPr lang="tr-TR" sz="2200" b="0" i="0" u="none" strike="noStrike" dirty="0">
                <a:effectLst/>
                <a:latin typeface="Baskerville Old Face" panose="02020602080505020303" pitchFamily="18" charset="0"/>
              </a:rPr>
              <a:t>Suç ve terörizmi önlemeye, vatandaşların güvenliğini sağlamaya odaklanır.</a:t>
            </a:r>
          </a:p>
          <a:p>
            <a:pPr marL="0" indent="0">
              <a:buNone/>
            </a:pP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1612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aşlık 17">
            <a:extLst>
              <a:ext uri="{FF2B5EF4-FFF2-40B4-BE49-F238E27FC236}">
                <a16:creationId xmlns:a16="http://schemas.microsoft.com/office/drawing/2014/main" id="{2193131D-D91E-D0EF-9A37-A70B9D09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19" y="587828"/>
            <a:ext cx="5019835" cy="489857"/>
          </a:xfrm>
        </p:spPr>
        <p:txBody>
          <a:bodyPr>
            <a:noAutofit/>
          </a:bodyPr>
          <a:lstStyle/>
          <a:p>
            <a: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b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b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b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b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b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b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b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b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r>
              <a:rPr lang="tr-TR" sz="24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Akıllı Şehir Sistemlerinin Önemi</a:t>
            </a:r>
            <a:endParaRPr lang="tr-TR" sz="2400" dirty="0">
              <a:solidFill>
                <a:srgbClr val="002060"/>
              </a:solidFill>
            </a:endParaRPr>
          </a:p>
        </p:txBody>
      </p:sp>
      <p:pic>
        <p:nvPicPr>
          <p:cNvPr id="12" name="İçerik Yer Tutucusu 11" descr="gökyüzü, dış mekan, ufuk çizgisi, şehir manzarası içeren bir resim&#10;&#10;Açıklama otomatik olarak oluşturuldu">
            <a:extLst>
              <a:ext uri="{FF2B5EF4-FFF2-40B4-BE49-F238E27FC236}">
                <a16:creationId xmlns:a16="http://schemas.microsoft.com/office/drawing/2014/main" id="{5276A86A-0F8E-BFCC-FC77-025FFE701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18210"/>
          <a:stretch/>
        </p:blipFill>
        <p:spPr>
          <a:xfrm>
            <a:off x="5753100" y="-108022"/>
            <a:ext cx="7572375" cy="7074043"/>
          </a:xfrm>
        </p:spPr>
      </p:pic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735D712B-880B-0D18-B613-41AA2567B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919" y="1390260"/>
            <a:ext cx="5019835" cy="5094515"/>
          </a:xfrm>
        </p:spPr>
        <p:txBody>
          <a:bodyPr>
            <a:normAutofit/>
          </a:bodyPr>
          <a:lstStyle/>
          <a:p>
            <a:pPr marR="228600" rtl="0">
              <a:spcBef>
                <a:spcPts val="0"/>
              </a:spcBef>
              <a:spcAft>
                <a:spcPts val="1800"/>
              </a:spcAft>
            </a:pPr>
            <a:r>
              <a:rPr lang="tr-TR" sz="19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Akıllı şehir sistemleri, vatandaşların yaşam kalitesini ve şehirlerin sürdürülebilirliğini iyileştirmek için birçok fayda sağlar. Bu faydalardan bazıları şunlardır:</a:t>
            </a:r>
            <a:endParaRPr lang="tr-TR" sz="1900" b="0" dirty="0">
              <a:effectLst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9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 Daha verimli ve etkili hizmetler: Bu sistemler, şehir hizmetlerinin daha verimli ve etkili bir şekilde sunulmasına yardımcı olur. Örneğin, akıllı trafik ışıkları, trafik akışını yönetmeye ve trafik sıkışıklığını azaltmaya yardımcı olur.</a:t>
            </a: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1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9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 Daha güvenli ve sürdürülebilir şehirler: Akıllı şehir sistemleri, şehirleri daha güvenli ve sürdürülebilir hale getirmeye yardımcı olur. Örneğin, akıllı çevre izleme sistemleri, hava kirliliğini azaltmaya ve iklim değişikliğine karşı mücadeleye yardımcı olur.</a:t>
            </a: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1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405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şehir, bina, şehir manzarası, Metropolitan bölgesi içeren bir resim&#10;&#10;Açıklama otomatik olarak oluşturuldu">
            <a:extLst>
              <a:ext uri="{FF2B5EF4-FFF2-40B4-BE49-F238E27FC236}">
                <a16:creationId xmlns:a16="http://schemas.microsoft.com/office/drawing/2014/main" id="{9CF3F348-EFB1-EA55-232D-568618C17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144" r="31178" b="-14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3D066865-F49C-8A9E-DE23-974C94D3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21" y="270589"/>
            <a:ext cx="5658555" cy="5868954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228600" indent="0" rtl="0">
              <a:spcBef>
                <a:spcPts val="0"/>
              </a:spcBef>
              <a:spcAft>
                <a:spcPts val="1800"/>
              </a:spcAft>
              <a:buNone/>
            </a:pPr>
            <a:endParaRPr lang="tr-TR" sz="2400" b="0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228600" indent="0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tr-TR" sz="24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Akıllı şehirler, birçok fayda sağlasa da, bazı zorluklar da beraberinde getirmektedir. </a:t>
            </a:r>
            <a:endParaRPr lang="tr-TR" sz="2400" b="0" dirty="0">
              <a:solidFill>
                <a:schemeClr val="accent2">
                  <a:lumMod val="75000"/>
                </a:schemeClr>
              </a:solidFill>
              <a:effectLst/>
            </a:endParaRPr>
          </a:p>
          <a:p>
            <a:pPr marL="0" marR="228600" indent="0" rtl="0">
              <a:spcBef>
                <a:spcPts val="0"/>
              </a:spcBef>
              <a:spcAft>
                <a:spcPts val="1800"/>
              </a:spcAft>
              <a:buNone/>
            </a:pPr>
            <a:endParaRPr lang="tr-TR" sz="2400" b="0" dirty="0">
              <a:solidFill>
                <a:schemeClr val="accent2">
                  <a:lumMod val="75000"/>
                </a:schemeClr>
              </a:solidFill>
              <a:effectLst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Yüksek maliyet:</a:t>
            </a:r>
            <a:r>
              <a:rPr lang="tr-TR" sz="20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Akıllı şehir sistemleri, geleneksel şehir sistemlerinden daha pahalı olabilir.</a:t>
            </a: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Güvenlik ve gizlilik sorunları: </a:t>
            </a:r>
            <a:r>
              <a:rPr lang="tr-TR" sz="20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Akıllı şehir sistemleri, büyük miktarda veriyi toplar ve işler. Bu veriler, güvenlik ve gizlilik sorunları oluşturabilir.</a:t>
            </a: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228600" rtl="0" fontAlgn="base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tr-TR" sz="2000" b="1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Teknik uyumluluk: </a:t>
            </a:r>
            <a:r>
              <a:rPr lang="tr-TR" sz="20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Akıllı şehir sistemleri, farklı teknolojileri ve standartları kullanır. Bu,  uyumluluk sorunlarına yol açabilir.</a:t>
            </a:r>
            <a:endParaRPr lang="tr-T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555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0" descr="Eşleşen giyte kadın">
            <a:extLst>
              <a:ext uri="{FF2B5EF4-FFF2-40B4-BE49-F238E27FC236}">
                <a16:creationId xmlns:a16="http://schemas.microsoft.com/office/drawing/2014/main" id="{F1CF02C0-243D-40E3-7842-3835DB167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DAE407F-00C0-E8FA-262C-EA5A9D18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79" y="365125"/>
            <a:ext cx="4659990" cy="746450"/>
          </a:xfrm>
        </p:spPr>
        <p:txBody>
          <a:bodyPr>
            <a:normAutofit fontScale="90000"/>
          </a:bodyPr>
          <a:lstStyle/>
          <a:p>
            <a:pPr marR="228600" rtl="0">
              <a:spcBef>
                <a:spcPts val="1800"/>
              </a:spcBef>
              <a:spcAft>
                <a:spcPts val="1800"/>
              </a:spcAft>
            </a:pPr>
            <a:br>
              <a:rPr lang="tr-TR" sz="3100" b="1" i="0" u="none" strike="noStrike" dirty="0">
                <a:effectLst/>
                <a:latin typeface="Arial" panose="020B0604020202020204" pitchFamily="34" charset="0"/>
              </a:rPr>
            </a:br>
            <a:r>
              <a:rPr lang="tr-TR" sz="3100" b="1" i="0" u="none" strike="noStrike" dirty="0">
                <a:effectLst/>
                <a:latin typeface="Arial" panose="020B0604020202020204" pitchFamily="34" charset="0"/>
              </a:rPr>
              <a:t>Akıllı Şehirlerin Gelecekteki Eğilimleri</a:t>
            </a:r>
            <a:br>
              <a:rPr lang="tr-TR" sz="3100" b="0" dirty="0">
                <a:effectLst/>
              </a:rPr>
            </a:br>
            <a:endParaRPr lang="tr-TR" sz="31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51B040-5F9D-3485-A505-C1FE035FF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06" y="1306286"/>
            <a:ext cx="5189376" cy="5430416"/>
          </a:xfrm>
        </p:spPr>
        <p:txBody>
          <a:bodyPr>
            <a:normAutofit fontScale="77500" lnSpcReduction="20000"/>
          </a:bodyPr>
          <a:lstStyle/>
          <a:p>
            <a:pPr marL="0" marR="228600" indent="0" rtl="0">
              <a:spcBef>
                <a:spcPts val="0"/>
              </a:spcBef>
              <a:spcAft>
                <a:spcPts val="1800"/>
              </a:spcAft>
              <a:buNone/>
            </a:pPr>
            <a:endParaRPr lang="tr-TR" sz="2400" b="0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228600" indent="0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tr-TR" sz="2400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Akıllı şehirler, hızla gelişen bir alandır. Gelecekteki eğilimlerden bazıları şunlardır:</a:t>
            </a:r>
            <a:endParaRPr lang="tr-TR" sz="2400" b="0" dirty="0">
              <a:solidFill>
                <a:srgbClr val="002060"/>
              </a:solidFill>
              <a:effectLst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Yapay zeka ve makine öğreniminin kullanımının artması: </a:t>
            </a:r>
            <a:r>
              <a:rPr lang="tr-TR" sz="24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Yapay zeka ve makine öğrenimi, akıllı şehir sistemlerinin verimliliğini ve etkinliğini artırmaya yardımcı olacaktır.</a:t>
            </a: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400" b="0" i="0" u="none" strike="noStrike" dirty="0">
              <a:solidFill>
                <a:srgbClr val="1F1F1F"/>
              </a:solidFill>
              <a:effectLst/>
              <a:latin typeface="Arial" panose="020B0604020202020204" pitchFamily="34" charset="0"/>
            </a:endParaRPr>
          </a:p>
          <a:p>
            <a:pPr marR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228600" rtl="0" fontAlgn="base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tr-TR" sz="2400" b="1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Bulut bilişimin kullanımının artması: </a:t>
            </a:r>
            <a:r>
              <a:rPr lang="tr-TR" sz="24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Bulut bilişim, akıllı şehir sistemlerinin daha ölçeklenebilir ve erişilebilir olmasını sağlayacaktır.</a:t>
            </a:r>
          </a:p>
          <a:p>
            <a:pPr marR="228600" rtl="0" fontAlgn="base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endParaRPr lang="tr-TR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228600" rtl="0" fontAlgn="base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tr-TR" sz="2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Yeşil Enerji ve Sürdürülebilirlik:</a:t>
            </a:r>
            <a:r>
              <a:rPr lang="tr-TR" sz="25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Gelecekteki akıllı şehirler, Güneş enerjisi, rüzgar enerjisi ve enerji depolama sistemleri gibi yeşil teknolojiler, çevresel etkileri azaltabilir ve enerji verimliliğini artırabilir.</a:t>
            </a:r>
            <a:br>
              <a:rPr lang="tr-TR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gökyüzü, dış mekan, altyapı, çelik içeren bir resim&#10;&#10;Açıklama otomatik olarak oluşturuldu">
            <a:extLst>
              <a:ext uri="{FF2B5EF4-FFF2-40B4-BE49-F238E27FC236}">
                <a16:creationId xmlns:a16="http://schemas.microsoft.com/office/drawing/2014/main" id="{79BB03AB-74F2-F38F-E667-C2D6707FA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21301" r="146" b="27811"/>
          <a:stretch/>
        </p:blipFill>
        <p:spPr>
          <a:xfrm>
            <a:off x="-18218" y="0"/>
            <a:ext cx="12228129" cy="46669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3118BF-62A0-20EB-3883-49571CFB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67" y="4878831"/>
            <a:ext cx="10860833" cy="1483801"/>
          </a:xfrm>
        </p:spPr>
        <p:txBody>
          <a:bodyPr anchor="ctr">
            <a:normAutofit fontScale="92500" lnSpcReduction="20000"/>
          </a:bodyPr>
          <a:lstStyle/>
          <a:p>
            <a:pPr marL="0" marR="228600" indent="0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tr-TR" sz="24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Akıllı şehirler, şehirlerin daha verimli, güvenli ve sürdürülebilir hale getirilmesinde önemli bir rol oynamaktadır. Akıllı şehir sistemleri, bu hedeflere ulaşmak için kullanılan araçlardır.</a:t>
            </a:r>
            <a:endParaRPr lang="tr-TR" sz="2400" b="0" dirty="0">
              <a:effectLst/>
            </a:endParaRPr>
          </a:p>
          <a:p>
            <a:pPr marL="0" indent="0">
              <a:buNone/>
            </a:pPr>
            <a:br>
              <a:rPr lang="tr-TR" sz="1200" dirty="0"/>
            </a:b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467</Words>
  <Application>Microsoft Office PowerPoint</Application>
  <PresentationFormat>Geniş ekran</PresentationFormat>
  <Paragraphs>45</Paragraphs>
  <Slides>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Arial</vt:lpstr>
      <vt:lpstr>Baskerville Old Face</vt:lpstr>
      <vt:lpstr>Calibri</vt:lpstr>
      <vt:lpstr>Calibri Light</vt:lpstr>
      <vt:lpstr>Office Teması</vt:lpstr>
      <vt:lpstr>Akıllı Şehir Sistemleri ve Dijital Kentler</vt:lpstr>
      <vt:lpstr>PowerPoint Sunusu</vt:lpstr>
      <vt:lpstr>PowerPoint Sunusu</vt:lpstr>
      <vt:lpstr>          Akıllı Şehir Sistemlerinin Önemi</vt:lpstr>
      <vt:lpstr>PowerPoint Sunusu</vt:lpstr>
      <vt:lpstr> Akıllı Şehirlerin Gelecekteki Eğilimleri 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Akıllı Şehir Sistemleri ve Dijital Kentler</dc:title>
  <dc:creator>anıl sürmeli</dc:creator>
  <cp:lastModifiedBy>anıl sürmeli</cp:lastModifiedBy>
  <cp:revision>2</cp:revision>
  <dcterms:created xsi:type="dcterms:W3CDTF">2023-11-08T15:52:43Z</dcterms:created>
  <dcterms:modified xsi:type="dcterms:W3CDTF">2023-11-12T13:31:00Z</dcterms:modified>
</cp:coreProperties>
</file>